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E5B"/>
    <a:srgbClr val="F94900"/>
    <a:srgbClr val="613125"/>
    <a:srgbClr val="AC187B"/>
    <a:srgbClr val="542939"/>
    <a:srgbClr val="E4ECD1"/>
    <a:srgbClr val="8ED354"/>
    <a:srgbClr val="06A78E"/>
    <a:srgbClr val="068A78"/>
    <a:srgbClr val="06A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16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4422C6-CFDC-BB2A-CBCD-8FD1227D9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A3E5389-FFC3-DAF0-566A-A420879A25DC}"/>
              </a:ext>
            </a:extLst>
          </p:cNvPr>
          <p:cNvSpPr/>
          <p:nvPr/>
        </p:nvSpPr>
        <p:spPr>
          <a:xfrm>
            <a:off x="2926080" y="5927964"/>
            <a:ext cx="3291840" cy="489259"/>
          </a:xfrm>
          <a:custGeom>
            <a:avLst/>
            <a:gdLst>
              <a:gd name="connsiteX0" fmla="*/ 0 w 3291840"/>
              <a:gd name="connsiteY0" fmla="*/ 81545 h 489259"/>
              <a:gd name="connsiteX1" fmla="*/ 81545 w 3291840"/>
              <a:gd name="connsiteY1" fmla="*/ 0 h 489259"/>
              <a:gd name="connsiteX2" fmla="*/ 3210295 w 3291840"/>
              <a:gd name="connsiteY2" fmla="*/ 0 h 489259"/>
              <a:gd name="connsiteX3" fmla="*/ 3291840 w 3291840"/>
              <a:gd name="connsiteY3" fmla="*/ 81545 h 489259"/>
              <a:gd name="connsiteX4" fmla="*/ 3291840 w 3291840"/>
              <a:gd name="connsiteY4" fmla="*/ 407714 h 489259"/>
              <a:gd name="connsiteX5" fmla="*/ 3210295 w 3291840"/>
              <a:gd name="connsiteY5" fmla="*/ 489259 h 489259"/>
              <a:gd name="connsiteX6" fmla="*/ 81545 w 3291840"/>
              <a:gd name="connsiteY6" fmla="*/ 489259 h 489259"/>
              <a:gd name="connsiteX7" fmla="*/ 0 w 3291840"/>
              <a:gd name="connsiteY7" fmla="*/ 407714 h 489259"/>
              <a:gd name="connsiteX8" fmla="*/ 0 w 3291840"/>
              <a:gd name="connsiteY8" fmla="*/ 81545 h 48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489259">
                <a:moveTo>
                  <a:pt x="0" y="81545"/>
                </a:moveTo>
                <a:cubicBezTo>
                  <a:pt x="0" y="36509"/>
                  <a:pt x="36509" y="0"/>
                  <a:pt x="81545" y="0"/>
                </a:cubicBezTo>
                <a:lnTo>
                  <a:pt x="3210295" y="0"/>
                </a:lnTo>
                <a:cubicBezTo>
                  <a:pt x="3255331" y="0"/>
                  <a:pt x="3291840" y="36509"/>
                  <a:pt x="3291840" y="81545"/>
                </a:cubicBezTo>
                <a:lnTo>
                  <a:pt x="3291840" y="407714"/>
                </a:lnTo>
                <a:cubicBezTo>
                  <a:pt x="3291840" y="452750"/>
                  <a:pt x="3255331" y="489259"/>
                  <a:pt x="3210295" y="489259"/>
                </a:cubicBezTo>
                <a:lnTo>
                  <a:pt x="81545" y="489259"/>
                </a:lnTo>
                <a:cubicBezTo>
                  <a:pt x="36509" y="489259"/>
                  <a:pt x="0" y="452750"/>
                  <a:pt x="0" y="407714"/>
                </a:cubicBezTo>
                <a:lnTo>
                  <a:pt x="0" y="8154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77224" tIns="77224" rIns="77224" bIns="77224" numCol="1" spcCol="1270" anchor="ctr" anchorCtr="0">
            <a:noAutofit/>
          </a:bodyPr>
          <a:lstStyle/>
          <a:p>
            <a:pPr marL="0" lvl="0" indent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i="1" kern="1200" dirty="0"/>
              <a:t>Автор:</a:t>
            </a:r>
            <a:r>
              <a:rPr lang="en-US" sz="1400" i="1" kern="1200" dirty="0"/>
              <a:t> </a:t>
            </a:r>
            <a:r>
              <a:rPr lang="ru-RU" sz="1400" i="1" kern="1200" dirty="0"/>
              <a:t>воспитатель МАДОУ № 304 </a:t>
            </a:r>
            <a:r>
              <a:rPr lang="ru-RU" sz="1400" i="1" kern="1200" dirty="0" err="1"/>
              <a:t>Заглубоцкая</a:t>
            </a:r>
            <a:r>
              <a:rPr lang="ru-RU" sz="1400" i="1" kern="1200" dirty="0"/>
              <a:t> Л.С.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1727" y="2273039"/>
            <a:ext cx="8220546" cy="2479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6600" b="1" dirty="0">
                <a:ln w="3175">
                  <a:solidFill>
                    <a:schemeClr val="tx1"/>
                  </a:solidFill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«Что такое доброта?»</a:t>
            </a:r>
          </a:p>
          <a:p>
            <a:pPr algn="ctr">
              <a:lnSpc>
                <a:spcPts val="6500"/>
              </a:lnSpc>
            </a:pPr>
            <a:r>
              <a:rPr lang="ru-RU" sz="2800" b="1" dirty="0">
                <a:ln w="3175">
                  <a:solidFill>
                    <a:schemeClr val="tx1"/>
                  </a:solidFill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Презентация к краткосрочному проекту </a:t>
            </a:r>
          </a:p>
          <a:p>
            <a:pPr algn="ctr">
              <a:lnSpc>
                <a:spcPts val="6500"/>
              </a:lnSpc>
            </a:pPr>
            <a:r>
              <a:rPr lang="ru-RU" sz="2800" b="1" dirty="0">
                <a:ln w="3175">
                  <a:solidFill>
                    <a:schemeClr val="tx1"/>
                  </a:solidFill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«День добрых дел»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89A3CE-314B-D5F0-1784-C8D48A2F8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2530" name="Picture 2" descr="D:\Рабочий стол\im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6176" y="821267"/>
            <a:ext cx="6671733" cy="521546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B89A75-1AD0-7E1F-89E5-37A72DE26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3554" name="Picture 2" descr="D:\Рабочий стол\slide-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321" y="1007779"/>
            <a:ext cx="6465358" cy="4842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1BB8D4-8A42-D951-FC13-6D2844707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4578" name="Picture 2" descr="D:\Рабочий стол\u-mam-ne-hvataet-terpen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966787"/>
            <a:ext cx="666750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2AF97D-41F7-5370-B6AD-31F22D611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5603" name="Picture 3" descr="D:\Рабочий стол\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433" y="815974"/>
            <a:ext cx="7459134" cy="522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C0BB09-0445-3582-7A80-5694783A8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200" y="901931"/>
            <a:ext cx="5037666" cy="547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41400" y="220133"/>
            <a:ext cx="666326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/>
              <a:t>6.Графическое задание на листочках.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C87220-0033-E8A5-67FE-213A3BB5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733" y="872067"/>
            <a:ext cx="6976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/>
              <a:t>7.Просмотр и обсуждение мультфильма о добре.</a:t>
            </a:r>
          </a:p>
        </p:txBody>
      </p:sp>
      <p:pic>
        <p:nvPicPr>
          <p:cNvPr id="27650" name="Picture 2" descr="D:\Рабочий стол\kinopoisk.ru-Prosto-tak-3208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1843" y="1654019"/>
            <a:ext cx="3354404" cy="416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C3EAE-1C78-CB2D-8143-887685B1F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9033" y="778963"/>
            <a:ext cx="6290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/>
              <a:t>«Повтори движение»</a:t>
            </a:r>
          </a:p>
        </p:txBody>
      </p:sp>
      <p:pic>
        <p:nvPicPr>
          <p:cNvPr id="2050" name="Picture 2" descr="D:\Рабочий стол\depositphotos_45764205-stock-illustration-colorful-paper-people-icons-symbo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651" y="1867989"/>
            <a:ext cx="7071950" cy="319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D4FD70-2CA4-1497-FD18-1D0EA64E9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1783" y="633165"/>
            <a:ext cx="65698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/>
              <a:t>Эстафета дружбы</a:t>
            </a:r>
          </a:p>
          <a:p>
            <a:r>
              <a:rPr lang="ru-RU" sz="4000" dirty="0"/>
              <a:t>Или «Передай рукопожатие»</a:t>
            </a:r>
          </a:p>
        </p:txBody>
      </p:sp>
      <p:pic>
        <p:nvPicPr>
          <p:cNvPr id="1027" name="Picture 3" descr="D:\Рабочий стол\depositphotos_72456711-stock-illustration-cartoon-their-children-holding-h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9663" y="2586709"/>
            <a:ext cx="5974080" cy="3132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1BD52A-4C29-E7C3-7EF9-06D4A0814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8674" name="Picture 2" descr="D:\Рабочий стол\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437" y="3567424"/>
            <a:ext cx="3881798" cy="2600823"/>
          </a:xfrm>
          <a:prstGeom prst="rect">
            <a:avLst/>
          </a:prstGeom>
          <a:noFill/>
        </p:spPr>
      </p:pic>
      <p:pic>
        <p:nvPicPr>
          <p:cNvPr id="28675" name="Picture 3" descr="D:\Рабочий стол\maamp-1-1024x3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507" y="1183341"/>
            <a:ext cx="6817658" cy="1694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AB627A-1F23-ADE9-977E-5366BF78E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6200" y="575734"/>
            <a:ext cx="5427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u="sng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1.Словесная игра «Поговорим о доброте»</a:t>
            </a:r>
            <a:endParaRPr lang="ru-RU" sz="4000" b="1" u="sng" dirty="0">
              <a:ln w="9525">
                <a:noFill/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9666" y="1583267"/>
            <a:ext cx="7535334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br>
              <a:rPr kumimoji="0" lang="ru-RU" sz="1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как вы думаете, что</a:t>
            </a:r>
            <a:r>
              <a:rPr lang="ru-RU" sz="20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такое доброта?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Раньше говорили, что это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«добро тебе, добро от тебя».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Ребята, когда вы говорили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 «добрый», то  о ком или о чем вы подумали? (о человеке, поступке, каком-то определенном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памятном случае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если человек добрый, значит, он какой? (заботливый, внимательный, добродушный ...)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каким бывает недобрый человек? (злой, грубый, равнодушный...) 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 вы считаете, можно ли доброту увидеть? (в поступках, действиях, делах ...)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0F54F2-E298-1E7B-1AF8-42B055CCE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8862" y="737267"/>
            <a:ext cx="680813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800" b="1" i="1" u="sng" dirty="0">
                <a:ea typeface="Tahoma" panose="020B0604030504040204" pitchFamily="34" charset="0"/>
                <a:cs typeface="Tahoma" panose="020B0604030504040204" pitchFamily="34" charset="0"/>
              </a:rPr>
              <a:t>2.Продолжи фразу: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b="1" dirty="0"/>
              <a:t>1</a:t>
            </a:r>
            <a:r>
              <a:rPr lang="ru-RU" sz="2400" dirty="0"/>
              <a:t>.Растает даже ледяная глыба от слова тёплого …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b="1" i="1" dirty="0"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ru-RU" sz="2400" dirty="0"/>
              <a:t> Когда бранят за шалости, говорим … (Прости, пожалуйста.) 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b="1" dirty="0"/>
              <a:t>3</a:t>
            </a:r>
            <a:r>
              <a:rPr lang="ru-RU" sz="2400" dirty="0"/>
              <a:t>.В разных странах на прощанье говорят … (До свидания.) 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b="1" dirty="0"/>
              <a:t>4</a:t>
            </a:r>
            <a:r>
              <a:rPr lang="ru-RU" sz="2400" dirty="0"/>
              <a:t>. В лесу зазеленеет старый пень, когда услышит … (Добрый день.) </a:t>
            </a:r>
          </a:p>
          <a:p>
            <a:pPr marL="514350" indent="-514350">
              <a:lnSpc>
                <a:spcPct val="150000"/>
              </a:lnSpc>
            </a:pPr>
            <a:r>
              <a:rPr lang="ru-RU" sz="2400" b="1" dirty="0"/>
              <a:t>5</a:t>
            </a:r>
            <a:r>
              <a:rPr lang="ru-RU" sz="2400" dirty="0"/>
              <a:t>.А какие ещё вежливые слова вы знаете?</a:t>
            </a:r>
            <a:endParaRPr lang="ru-RU" sz="2400" b="1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800" b="1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3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00B17-8FB3-FB7A-8850-0D7C5B354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6867" y="931333"/>
            <a:ext cx="6477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/>
              <a:t>3.Пальчиковая гимнастика «Веселые зверушки»</a:t>
            </a:r>
          </a:p>
          <a:p>
            <a:r>
              <a:rPr lang="ru-RU" sz="2800" dirty="0"/>
              <a:t>Как у леса на опушке </a:t>
            </a:r>
          </a:p>
          <a:p>
            <a:r>
              <a:rPr lang="ru-RU" sz="2800" dirty="0"/>
              <a:t>Появилась вдруг избушка (</a:t>
            </a:r>
            <a:r>
              <a:rPr lang="ru-RU" sz="2400" dirty="0"/>
              <a:t>показываем руками уголок крыши</a:t>
            </a:r>
            <a:r>
              <a:rPr lang="ru-RU" sz="2800" dirty="0"/>
              <a:t>)</a:t>
            </a:r>
          </a:p>
          <a:p>
            <a:r>
              <a:rPr lang="ru-RU" sz="2800" dirty="0"/>
              <a:t>И веселые зверушки</a:t>
            </a:r>
          </a:p>
          <a:p>
            <a:r>
              <a:rPr lang="ru-RU" sz="2800" dirty="0"/>
              <a:t>Поселились сразу в ней</a:t>
            </a:r>
            <a:r>
              <a:rPr lang="ru-RU" sz="2400" dirty="0"/>
              <a:t> (два пальца правой и левой руки поднимаем вверх-вниз</a:t>
            </a:r>
            <a:r>
              <a:rPr lang="ru-RU" sz="2800" dirty="0"/>
              <a:t>).</a:t>
            </a:r>
          </a:p>
          <a:p>
            <a:r>
              <a:rPr lang="ru-RU" sz="2800" dirty="0"/>
              <a:t>Они любят звать гостей,</a:t>
            </a:r>
          </a:p>
          <a:p>
            <a:r>
              <a:rPr lang="ru-RU" sz="2800" dirty="0"/>
              <a:t>(</a:t>
            </a:r>
            <a:r>
              <a:rPr lang="ru-RU" sz="2400" dirty="0"/>
              <a:t>разводим руками в стороны</a:t>
            </a:r>
            <a:r>
              <a:rPr lang="ru-RU" sz="2800" dirty="0"/>
              <a:t>)</a:t>
            </a:r>
          </a:p>
          <a:p>
            <a:r>
              <a:rPr lang="ru-RU" sz="2800" dirty="0"/>
              <a:t>В дверь стучись- тук-тук скорей.</a:t>
            </a:r>
          </a:p>
          <a:p>
            <a:r>
              <a:rPr lang="ru-RU" sz="2800" dirty="0"/>
              <a:t>(</a:t>
            </a:r>
            <a:r>
              <a:rPr lang="ru-RU" sz="2000" dirty="0"/>
              <a:t>стучим кулачком о ладошку</a:t>
            </a:r>
            <a:r>
              <a:rPr lang="ru-RU" sz="2800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CC2593-695B-66CE-D8A0-EDE9E0ACE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68778" y="1474619"/>
            <a:ext cx="706966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4.Речевая игра « закончи предложение»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 обижаюсь на друга, когда…..( он дерется)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 сержусь на друга, когда….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 радуюсь с другом, когда….(нам весело)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 грущу, когда…(друг уезжает)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 доволен другом…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 радуюсь за друга, когда….(ему хорошо)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 помогаю другу, когда…. (он не может одеться)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 люблю друга за то, ……( что он мой друг)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Я забочусь о друге, когда… (он болеет)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320F19-13E6-310D-138E-E209E12F4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5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/>
              <a:t>5.«Правильно или нет?» и как бы ты поступил на месте другого. </a:t>
            </a:r>
          </a:p>
          <a:p>
            <a:endParaRPr lang="ru-RU" sz="2800" dirty="0"/>
          </a:p>
        </p:txBody>
      </p:sp>
      <p:pic>
        <p:nvPicPr>
          <p:cNvPr id="18434" name="Picture 2" descr="D:\Рабочий стол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859" y="1645920"/>
            <a:ext cx="6634483" cy="495082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D6C5C7-4886-4F04-7E79-5FF72F155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19460" name="Picture 4" descr="D:\Рабочий стол\кружок Тхелидзе Л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406" y="668866"/>
            <a:ext cx="6988627" cy="535940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DE8622-F912-B5A4-9159-A469B5C09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0482" name="Picture 2" descr="D:\Рабочий стол\hello_html_m613c55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667" y="736599"/>
            <a:ext cx="5203296" cy="5255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199DCE-685E-2845-1249-5EBBA8731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1506" name="Picture 2" descr="D:\Рабочий стол\817237-1560084007.jpg"/>
          <p:cNvPicPr>
            <a:picLocks noChangeAspect="1" noChangeArrowheads="1"/>
          </p:cNvPicPr>
          <p:nvPr/>
        </p:nvPicPr>
        <p:blipFill rotWithShape="1">
          <a:blip r:embed="rId3"/>
          <a:srcRect b="8972"/>
          <a:stretch/>
        </p:blipFill>
        <p:spPr bwMode="auto">
          <a:xfrm>
            <a:off x="583043" y="452758"/>
            <a:ext cx="7772399" cy="5649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408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Максим Заглубоцкий</cp:lastModifiedBy>
  <cp:revision>110</cp:revision>
  <dcterms:created xsi:type="dcterms:W3CDTF">2013-11-19T05:52:05Z</dcterms:created>
  <dcterms:modified xsi:type="dcterms:W3CDTF">2024-04-10T07:41:54Z</dcterms:modified>
</cp:coreProperties>
</file>