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2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2071E2-5ABD-D61B-B0C5-E473C46CB5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34A50A5-A805-A32C-91C7-0711DA7097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A886DB-A9DC-DF4F-9C0D-EB79BB5E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B33BE-593F-4278-BF29-44CBDCF50EBE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EC6FCC-B930-3E06-86E3-3D8A87ED7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7849AF-F720-EB3E-81FD-7B5EB9A78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9E912-0946-4480-8831-7AB0884C8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763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2466C0-44D7-CED8-81BF-757637B21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07374B-8254-6794-1C71-FEDD0DE2D1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6FBCCF-93F6-2A67-3493-338E93919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B33BE-593F-4278-BF29-44CBDCF50EBE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01E02E-2F98-4639-452C-35A989F80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F98C32-1444-EFB5-97E0-CE9FBD817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9E912-0946-4480-8831-7AB0884C8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810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B4EA676-99BB-47C2-6C77-450EC56B6C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4084222-945C-CB36-F630-C1284AE250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B67290-1BB2-58E8-B4ED-5E39E56E6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B33BE-593F-4278-BF29-44CBDCF50EBE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1791C5-B20E-DE2D-B55E-BB389B04A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AA6488-4BF6-DEE4-72B5-583214BB7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9E912-0946-4480-8831-7AB0884C8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768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02E43A-4375-A245-B68B-DC3062D71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67C414-9178-6460-7F32-79683F13F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6D3E6E-9E36-AA4B-01C9-AE9E6D8A1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B33BE-593F-4278-BF29-44CBDCF50EBE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635701-322B-F794-3737-A104409F0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6DF2C1-6106-D37A-663C-3EF84B2FC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9E912-0946-4480-8831-7AB0884C8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611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E28AF-A87D-1DFF-A77C-7606A8933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8DC0F8E-363C-0B3D-81A7-C33530BC17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3420FF-7241-5575-9396-019FC9805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B33BE-593F-4278-BF29-44CBDCF50EBE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225851-75BB-364F-6C70-D3F78D0F1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9D0487-1722-35E3-E11E-C6F07BC77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9E912-0946-4480-8831-7AB0884C8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1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9B84AB-46C3-03C3-2FBE-0525220D0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B38ADC-8B2A-B263-CDCB-29214DBDD4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EACBDDA-99CE-201D-72F9-B44448C475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13E036-86FB-3702-D279-B6E683FED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B33BE-593F-4278-BF29-44CBDCF50EBE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DC41-2E47-FE6D-BFC8-B2408742D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EA5F5C-17B5-0926-BA8D-0BF42A5C8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9E912-0946-4480-8831-7AB0884C8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42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B326EC-FC00-5A1B-3518-FB5A1EE18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B4DFC7-95E1-3417-06A7-8CA6EB494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FC4976-A98F-7EB7-9CFB-BF7AD344F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F6A91AA-397E-959C-5626-21322AD19C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B557360-4359-4DE9-FC79-0DA053AE0D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B38BB28-96A3-E2F7-4AB4-F67E1010F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B33BE-593F-4278-BF29-44CBDCF50EBE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790D102-3CD7-A689-BC74-814FFEF08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745358B-F73D-0A9D-C98B-1F80645E3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9E912-0946-4480-8831-7AB0884C8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009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46355D-B124-2761-2DC0-6BDB3C353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3F8B55A-C020-5C13-62A0-F882F8D8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B33BE-593F-4278-BF29-44CBDCF50EBE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A8FDC37-8AE6-1B2C-EE07-DE78342D3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BC17596-B593-AFF7-03CD-010D0233C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9E912-0946-4480-8831-7AB0884C8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141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9700E0A-8489-8B2C-624C-272F89481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B33BE-593F-4278-BF29-44CBDCF50EBE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C5A449-B2EE-6496-CC0A-CDED40925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D9B278-F70A-3863-EAF0-C1F1D8A5F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9E912-0946-4480-8831-7AB0884C8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20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F970E6-449F-F47E-AE6A-808B7C517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A23331-9B94-0A4F-169E-A2B669F1A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371B03F-8BA8-48F4-9FC1-3C21DA4D11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8F3FBBA-513A-007E-2436-88D66456F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B33BE-593F-4278-BF29-44CBDCF50EBE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E31EE1-9F32-0850-666C-93769CEC1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BFA3483-E67E-F037-9B4C-54045D73C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9E912-0946-4480-8831-7AB0884C8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317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D5D69-0248-3F4B-ADC7-327840D70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4922839-8998-8210-9397-35DE2D915B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A219448-C083-77C9-77F7-E4509816E5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1AAAB3-2188-1A7B-310B-EB42A067A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B33BE-593F-4278-BF29-44CBDCF50EBE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9779C9-34A4-D534-18E9-5F944F322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3664FE-DD47-4A17-9046-12E13BD2E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9E912-0946-4480-8831-7AB0884C8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721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1224D0-09BD-F887-F942-4C0041BD8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2F4F97-AA2C-7BB6-B85A-23B8A6A8E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8E9C5F-821C-DCDF-FDD8-CAB9F030E6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4B33BE-593F-4278-BF29-44CBDCF50EBE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055323-6B40-9195-056E-7F83966D4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576FC4-BD62-A58E-AB23-FA47A37F55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59E912-0946-4480-8831-7AB0884C8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311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54EA64-065C-04F5-933A-8FC7D26B2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0437" y="489528"/>
            <a:ext cx="7379857" cy="960582"/>
          </a:xfr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lang="ru-RU" sz="4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-класс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2A67D35-3699-AC6E-C811-A4965C5E02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8344" y="699379"/>
            <a:ext cx="9616530" cy="2525110"/>
          </a:xfr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50" marR="635" indent="-6350" algn="ctr">
              <a:lnSpc>
                <a:spcPct val="104000"/>
              </a:lnSpc>
              <a:spcAft>
                <a:spcPts val="1310"/>
              </a:spcAft>
            </a:pPr>
            <a:r>
              <a:rPr lang="ru-RU" sz="3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«Обучение в движении посредством многофункциональных напольных игровых пособий с интеллектуальным содержанием»</a:t>
            </a:r>
            <a:endParaRPr lang="ru-RU" sz="3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B72771-D518-C751-0AF3-DE32A22544E8}"/>
              </a:ext>
            </a:extLst>
          </p:cNvPr>
          <p:cNvSpPr txBox="1"/>
          <p:nvPr/>
        </p:nvSpPr>
        <p:spPr>
          <a:xfrm>
            <a:off x="7463418" y="4998869"/>
            <a:ext cx="44187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высшей квалификационной категории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Григорьева Анна Александровна МАДОУ «Детский сад № 304»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Ростова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-на-Дону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89F4317-B683-5B95-6DE6-8B2C58A95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213" y="3100402"/>
            <a:ext cx="3475262" cy="3551254"/>
          </a:xfrm>
          <a:prstGeom prst="rect">
            <a:avLst/>
          </a:prstGeom>
          <a:ln w="76200">
            <a:solidFill>
              <a:schemeClr val="accent5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36738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8D3082-3D59-D6FF-9C0B-7CC4D954D5D4}"/>
              </a:ext>
            </a:extLst>
          </p:cNvPr>
          <p:cNvSpPr txBox="1"/>
          <p:nvPr/>
        </p:nvSpPr>
        <p:spPr>
          <a:xfrm>
            <a:off x="4275083" y="2156650"/>
            <a:ext cx="6968359" cy="2154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marR="635" indent="-6350">
              <a:lnSpc>
                <a:spcPct val="104000"/>
              </a:lnSpc>
              <a:spcAft>
                <a:spcPts val="1310"/>
              </a:spcAft>
            </a:pPr>
            <a:r>
              <a:rPr lang="ru-RU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«Движение - это жизнь, </a:t>
            </a:r>
          </a:p>
          <a:p>
            <a:pPr marL="6350" marR="635" indent="-6350" algn="r">
              <a:lnSpc>
                <a:spcPct val="104000"/>
              </a:lnSpc>
              <a:spcAft>
                <a:spcPts val="1310"/>
              </a:spcAft>
            </a:pPr>
            <a:r>
              <a:rPr lang="ru-RU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а жизнь - это движение!»  </a:t>
            </a:r>
          </a:p>
          <a:p>
            <a:pPr marL="6350" marR="635" indent="-6350" algn="r">
              <a:lnSpc>
                <a:spcPct val="104000"/>
              </a:lnSpc>
              <a:spcAft>
                <a:spcPts val="1310"/>
              </a:spcAft>
            </a:pPr>
            <a:r>
              <a:rPr lang="ru-RU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Аристотель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3AEA0B-B7B9-DAE7-5561-FC02147F1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03" y="896832"/>
            <a:ext cx="3927037" cy="5262229"/>
          </a:xfrm>
          <a:prstGeom prst="rect">
            <a:avLst/>
          </a:prstGeom>
          <a:ln w="76200">
            <a:solidFill>
              <a:schemeClr val="accent2">
                <a:lumMod val="20000"/>
                <a:lumOff val="80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218523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D16A48-E8F8-E37C-4B17-C8EF25EF8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43344" y="610475"/>
            <a:ext cx="3166965" cy="2211491"/>
          </a:xfrm>
          <a:prstGeom prst="rect">
            <a:avLst/>
          </a:prstGeom>
          <a:ln w="76200">
            <a:solidFill>
              <a:schemeClr val="accent2">
                <a:lumMod val="20000"/>
                <a:lumOff val="8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20447B-7468-2AED-A9B6-35F64A22F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59" y="3504839"/>
            <a:ext cx="3608665" cy="2742686"/>
          </a:xfrm>
          <a:prstGeom prst="rect">
            <a:avLst/>
          </a:prstGeom>
          <a:ln w="76200">
            <a:solidFill>
              <a:schemeClr val="accent2">
                <a:lumMod val="20000"/>
                <a:lumOff val="8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8DA717-898E-F8FF-A58F-ED72A37AD9F5}"/>
              </a:ext>
            </a:extLst>
          </p:cNvPr>
          <p:cNvSpPr txBox="1"/>
          <p:nvPr/>
        </p:nvSpPr>
        <p:spPr>
          <a:xfrm>
            <a:off x="3897324" y="610476"/>
            <a:ext cx="39052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Движения-</a:t>
            </a:r>
          </a:p>
          <a:p>
            <a:pPr algn="ctr"/>
            <a:r>
              <a:rPr lang="ru-RU" sz="4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важные </a:t>
            </a:r>
          </a:p>
          <a:p>
            <a:pPr algn="ctr"/>
            <a:r>
              <a:rPr lang="ru-RU" sz="4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воспитания</a:t>
            </a:r>
          </a:p>
        </p:txBody>
      </p:sp>
      <p:pic>
        <p:nvPicPr>
          <p:cNvPr id="11" name="Рисунок 10" descr="Изображение выглядит как на открытом воздухе, одежда, обувь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F2604A7E-3695-146B-5C03-E1281F8DF1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462" y="4069281"/>
            <a:ext cx="3293988" cy="1613801"/>
          </a:xfrm>
          <a:prstGeom prst="rect">
            <a:avLst/>
          </a:prstGeom>
          <a:ln w="76200">
            <a:solidFill>
              <a:schemeClr val="accent2">
                <a:lumMod val="20000"/>
                <a:lumOff val="8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672CAC0-3D0B-699E-D6F3-27157B717F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9589" y="3455939"/>
            <a:ext cx="3722114" cy="2791586"/>
          </a:xfrm>
          <a:prstGeom prst="rect">
            <a:avLst/>
          </a:prstGeom>
          <a:ln w="76200">
            <a:solidFill>
              <a:schemeClr val="accent2">
                <a:lumMod val="20000"/>
                <a:lumOff val="8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34202B9-81B8-72D6-B678-668C3F2A0B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6426" y="610475"/>
            <a:ext cx="3389746" cy="22114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20000"/>
                <a:lumOff val="8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08004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4F8E036-BF1D-620F-1B14-9E16504A395E}"/>
              </a:ext>
            </a:extLst>
          </p:cNvPr>
          <p:cNvSpPr txBox="1"/>
          <p:nvPr/>
        </p:nvSpPr>
        <p:spPr>
          <a:xfrm>
            <a:off x="3335634" y="45133"/>
            <a:ext cx="5320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«Обучение в движении»</a:t>
            </a:r>
          </a:p>
        </p:txBody>
      </p:sp>
      <p:pic>
        <p:nvPicPr>
          <p:cNvPr id="3" name="Рисунок 2" descr="Изображение выглядит как обувь, одежда, в помещении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678D8228-4B7B-F081-3A28-804A272FC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84" y="349719"/>
            <a:ext cx="2157928" cy="2877236"/>
          </a:xfrm>
          <a:prstGeom prst="rect">
            <a:avLst/>
          </a:prstGeom>
          <a:ln w="76200">
            <a:solidFill>
              <a:schemeClr val="accent2">
                <a:lumMod val="20000"/>
                <a:lumOff val="8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4" name="Рисунок 13" descr="Изображение выглядит как в помещении, ребенок, начинающий ходить, игра, Детское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53A252E-94F8-1605-6760-8C54ED2C2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395" y="833592"/>
            <a:ext cx="3781400" cy="2836051"/>
          </a:xfrm>
          <a:prstGeom prst="rect">
            <a:avLst/>
          </a:prstGeom>
          <a:ln w="76200">
            <a:solidFill>
              <a:schemeClr val="accent2">
                <a:lumMod val="20000"/>
                <a:lumOff val="8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6" name="Рисунок 15" descr="Изображение выглядит как в помещении, ребенок, начинающий ходить, одежда, пол&#10;&#10;Автоматически созданное описание">
            <a:extLst>
              <a:ext uri="{FF2B5EF4-FFF2-40B4-BE49-F238E27FC236}">
                <a16:creationId xmlns:a16="http://schemas.microsoft.com/office/drawing/2014/main" id="{67DE8659-2B73-3C19-CC4F-E30482D08E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24" y="3669643"/>
            <a:ext cx="2241956" cy="2989274"/>
          </a:xfrm>
          <a:prstGeom prst="rect">
            <a:avLst/>
          </a:prstGeom>
          <a:ln w="76200">
            <a:solidFill>
              <a:schemeClr val="accent2">
                <a:lumMod val="20000"/>
                <a:lumOff val="8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8" name="Рисунок 17" descr="Изображение выглядит как одежда, обувь, в помещении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F4BBDDB4-F7DA-7B80-20DA-7CA5BAC728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459" y="434037"/>
            <a:ext cx="2190751" cy="2921001"/>
          </a:xfrm>
          <a:prstGeom prst="rect">
            <a:avLst/>
          </a:prstGeom>
          <a:ln w="76200">
            <a:solidFill>
              <a:schemeClr val="accent2">
                <a:lumMod val="20000"/>
                <a:lumOff val="8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0" name="Рисунок 19" descr="Изображение выглядит как в помещении, одежда, Обучение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EA437A23-5182-D00B-3C32-004913835B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658" y="4096838"/>
            <a:ext cx="4664862" cy="2527943"/>
          </a:xfrm>
          <a:prstGeom prst="rect">
            <a:avLst/>
          </a:prstGeom>
          <a:ln w="76200">
            <a:solidFill>
              <a:schemeClr val="accent2">
                <a:lumMod val="20000"/>
                <a:lumOff val="8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2" name="Рисунок 21" descr="Изображение выглядит как в помещении, одежда, человек, игра&#10;&#10;Автоматически созданное описание">
            <a:extLst>
              <a:ext uri="{FF2B5EF4-FFF2-40B4-BE49-F238E27FC236}">
                <a16:creationId xmlns:a16="http://schemas.microsoft.com/office/drawing/2014/main" id="{3B91069A-97F8-80C1-23C8-8A224FC3AE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398" y="3703780"/>
            <a:ext cx="2190751" cy="2921001"/>
          </a:xfrm>
          <a:prstGeom prst="rect">
            <a:avLst/>
          </a:prstGeom>
          <a:ln w="76200">
            <a:solidFill>
              <a:schemeClr val="accent2">
                <a:lumMod val="20000"/>
                <a:lumOff val="8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31796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179324-48D8-2BED-A15B-7E1D7E296F2D}"/>
              </a:ext>
            </a:extLst>
          </p:cNvPr>
          <p:cNvSpPr txBox="1"/>
          <p:nvPr/>
        </p:nvSpPr>
        <p:spPr>
          <a:xfrm>
            <a:off x="1476955" y="17501"/>
            <a:ext cx="9790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Многофункциональное напольное полотно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CB8CA5-3A6B-DFB5-8A09-E3C2F58FF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576000" y="2066211"/>
            <a:ext cx="4105910" cy="2299124"/>
          </a:xfrm>
          <a:prstGeom prst="rect">
            <a:avLst/>
          </a:prstGeom>
          <a:ln w="76200">
            <a:solidFill>
              <a:schemeClr val="accent2">
                <a:lumMod val="20000"/>
                <a:lumOff val="8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3B9A7B-E80D-3750-3E8C-FA8E1DA9B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707" y="937701"/>
            <a:ext cx="1973761" cy="1943125"/>
          </a:xfrm>
          <a:prstGeom prst="rect">
            <a:avLst/>
          </a:prstGeom>
          <a:ln w="76200">
            <a:solidFill>
              <a:schemeClr val="accent2">
                <a:lumMod val="20000"/>
                <a:lumOff val="8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2B94D0-4FA7-F23E-91CD-CA343FD13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8659" y="1087404"/>
            <a:ext cx="2975948" cy="2830324"/>
          </a:xfrm>
          <a:prstGeom prst="rect">
            <a:avLst/>
          </a:prstGeom>
          <a:ln w="76200">
            <a:solidFill>
              <a:schemeClr val="accent2">
                <a:lumMod val="20000"/>
                <a:lumOff val="8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2669896-E57C-7D7D-62EA-2EAB8A1D17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366980"/>
            <a:ext cx="2287058" cy="3230217"/>
          </a:xfrm>
          <a:prstGeom prst="rect">
            <a:avLst/>
          </a:prstGeom>
          <a:ln w="76200">
            <a:solidFill>
              <a:schemeClr val="accent2">
                <a:lumMod val="20000"/>
                <a:lumOff val="8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068046-94EF-B897-5372-B4DBDDB5D1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6095" y="3366980"/>
            <a:ext cx="2422663" cy="3230217"/>
          </a:xfrm>
          <a:prstGeom prst="rect">
            <a:avLst/>
          </a:prstGeom>
          <a:ln w="76200">
            <a:solidFill>
              <a:schemeClr val="accent2">
                <a:lumMod val="20000"/>
                <a:lumOff val="8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05294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4BED8F-EFF1-8590-3D8B-48699870D440}"/>
              </a:ext>
            </a:extLst>
          </p:cNvPr>
          <p:cNvSpPr txBox="1"/>
          <p:nvPr/>
        </p:nvSpPr>
        <p:spPr>
          <a:xfrm>
            <a:off x="561974" y="147941"/>
            <a:ext cx="6543675" cy="5712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2800" b="1" u="sng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Дидактическая игра для детей </a:t>
            </a:r>
            <a:r>
              <a:rPr lang="ru-RU" sz="2800" b="1" u="sng" kern="100" dirty="0">
                <a:solidFill>
                  <a:srgbClr val="00206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подготовительного </a:t>
            </a:r>
            <a:r>
              <a:rPr lang="ru-RU" sz="2800" b="1" u="sng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возраста «Су-доку»</a:t>
            </a:r>
            <a:endParaRPr lang="ru-RU" sz="2000" b="1" u="sng" kern="1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20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Цель игры: </a:t>
            </a:r>
            <a:r>
              <a:rPr lang="ru-RU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развитие наблюдательности, внимания, памяти, логического мышления; закрепление знания цветов; закрепление знания геометрических фигур, цифр, знаков; ориентировка на плоскости.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20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Правила:</a:t>
            </a:r>
          </a:p>
          <a:p>
            <a:pPr marL="457200" indent="-457200" algn="ctr">
              <a:lnSpc>
                <a:spcPct val="115000"/>
              </a:lnSpc>
              <a:spcAft>
                <a:spcPts val="800"/>
              </a:spcAft>
              <a:buAutoNum type="arabicPeriod"/>
            </a:pPr>
            <a:r>
              <a:rPr lang="ru-RU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На игровом поле из 9  клеток необходимо разместить геометрические фигуры так, чтобы в каждом столбике и строке каждая фигура встречалась только один раз.  </a:t>
            </a:r>
          </a:p>
          <a:p>
            <a:pPr marL="457200" indent="-457200" algn="ctr">
              <a:lnSpc>
                <a:spcPct val="115000"/>
              </a:lnSpc>
              <a:spcAft>
                <a:spcPts val="800"/>
              </a:spcAft>
              <a:buAutoNum type="arabicPeriod"/>
            </a:pPr>
            <a:r>
              <a:rPr lang="ru-RU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На игровом поле разложить недостающие геометрические фигуры в таком порядке, чтобы они не повторялись по </a:t>
            </a:r>
            <a:r>
              <a:rPr lang="ru-RU" sz="20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ц</a:t>
            </a:r>
            <a:r>
              <a:rPr lang="ru-RU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вету и форме в каждом ряду.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39F198-9774-AEAC-8768-467634E0C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175" y="349827"/>
            <a:ext cx="2368769" cy="3814465"/>
          </a:xfrm>
          <a:prstGeom prst="rect">
            <a:avLst/>
          </a:prstGeom>
          <a:ln w="76200">
            <a:solidFill>
              <a:schemeClr val="accent2">
                <a:lumMod val="20000"/>
                <a:lumOff val="8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Изображение выглядит как ребенок, начинающий ходить, в помещении, одежда, игра&#10;&#10;Автоматически созданное описание">
            <a:extLst>
              <a:ext uri="{FF2B5EF4-FFF2-40B4-BE49-F238E27FC236}">
                <a16:creationId xmlns:a16="http://schemas.microsoft.com/office/drawing/2014/main" id="{96547771-75A0-4407-9E70-17A3CE58B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934" y="3004268"/>
            <a:ext cx="2690813" cy="3587750"/>
          </a:xfrm>
          <a:prstGeom prst="rect">
            <a:avLst/>
          </a:prstGeom>
          <a:ln w="76200">
            <a:solidFill>
              <a:schemeClr val="accent2">
                <a:lumMod val="20000"/>
                <a:lumOff val="8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34368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93D4E9-6827-41D7-AF95-CC49A50A336D}"/>
              </a:ext>
            </a:extLst>
          </p:cNvPr>
          <p:cNvSpPr txBox="1"/>
          <p:nvPr/>
        </p:nvSpPr>
        <p:spPr>
          <a:xfrm>
            <a:off x="346887" y="648720"/>
            <a:ext cx="6358713" cy="5145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3200" b="1" u="sng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Дидактическая игра для детей подготовительного  возраста «Правильный порядок»</a:t>
            </a:r>
            <a:r>
              <a:rPr lang="ru-RU" sz="1800" b="1" u="sng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18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Цель игры: </a:t>
            </a: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развитие наблюдательности, внимания, памяти. 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ru-RU" sz="1800" kern="1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18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Правила: </a:t>
            </a: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Участвуют двое.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На игровом поле из 9 клеток выкладываются 9 картинок (по 1 </a:t>
            </a:r>
            <a:r>
              <a:rPr lang="ru-RU" kern="100" dirty="0">
                <a:solidFill>
                  <a:srgbClr val="00206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в </a:t>
            </a: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каждую клетку). В течении 20 секунд один участник запоминает картинки. Затем отворачивается, а другой переворачивает любую картинку. Первый участник игры отгадывает.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18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Усложнённый вариант: </a:t>
            </a:r>
            <a:r>
              <a:rPr lang="ru-RU" sz="18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убирается 2-3 картинки.</a:t>
            </a:r>
          </a:p>
        </p:txBody>
      </p:sp>
      <p:pic>
        <p:nvPicPr>
          <p:cNvPr id="4" name="Рисунок 3" descr="Изображение выглядит как обувь, одежда, в помещении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CFCA1C62-9802-5BC5-C7F2-9418DA717B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313" y="582180"/>
            <a:ext cx="4367213" cy="5822950"/>
          </a:xfrm>
          <a:prstGeom prst="rect">
            <a:avLst/>
          </a:prstGeom>
          <a:ln w="76200">
            <a:solidFill>
              <a:schemeClr val="accent2">
                <a:lumMod val="20000"/>
                <a:lumOff val="8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34473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032DC-3ADB-28C1-C77A-D834399F2104}"/>
              </a:ext>
            </a:extLst>
          </p:cNvPr>
          <p:cNvSpPr txBox="1"/>
          <p:nvPr/>
        </p:nvSpPr>
        <p:spPr>
          <a:xfrm>
            <a:off x="267234" y="274692"/>
            <a:ext cx="6382948" cy="3942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3200" b="1" u="sng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Дидактическая игра 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3200" b="1" u="sng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для детей подготовительного  возраста «Двигаюсь, играя»</a:t>
            </a:r>
            <a:r>
              <a:rPr lang="ru-RU" sz="2000" u="sng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20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Цель игры: </a:t>
            </a:r>
            <a:r>
              <a:rPr lang="ru-RU" sz="2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развитие внимания, памяти, логического мышления, ориентировки на плоскости. 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20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Правила: 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2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Участник получает карточку схемы-маршрута, согласно которой необходимо пройти данный маршрут.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CEE46A-77F0-D59B-7270-E0DCA6C45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181" y="672064"/>
            <a:ext cx="4240492" cy="5646491"/>
          </a:xfrm>
          <a:prstGeom prst="rect">
            <a:avLst/>
          </a:prstGeom>
          <a:ln w="76200">
            <a:solidFill>
              <a:schemeClr val="accent2">
                <a:lumMod val="20000"/>
                <a:lumOff val="8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64961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591460-C0C3-BA45-3E29-745B8D2E978E}"/>
              </a:ext>
            </a:extLst>
          </p:cNvPr>
          <p:cNvSpPr txBox="1"/>
          <p:nvPr/>
        </p:nvSpPr>
        <p:spPr>
          <a:xfrm>
            <a:off x="1104041" y="678947"/>
            <a:ext cx="94057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12" name="Рисунок 11" descr="Изображение выглядит как Мультфильм, иллюстрация, Анимация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AA539572-458F-91E6-9BEB-472503FD0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97" y="2028224"/>
            <a:ext cx="7500859" cy="447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6274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3227</TotalTime>
  <Words>267</Words>
  <Application>Microsoft Office PowerPoint</Application>
  <PresentationFormat>Широкоэкранный</PresentationFormat>
  <Paragraphs>32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Times New Roman</vt:lpstr>
      <vt:lpstr>Тема Office</vt:lpstr>
      <vt:lpstr>Мастер -класс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Районный этап  Муниципального конкурса  «Учитель года города Ростова-на-Дону - 2024» Номинация «Воспитатель года - 2024» </dc:title>
  <dc:creator>Anna</dc:creator>
  <cp:lastModifiedBy>Anna</cp:lastModifiedBy>
  <cp:revision>15</cp:revision>
  <dcterms:created xsi:type="dcterms:W3CDTF">2024-03-01T18:17:27Z</dcterms:created>
  <dcterms:modified xsi:type="dcterms:W3CDTF">2024-04-07T14:11:29Z</dcterms:modified>
</cp:coreProperties>
</file>