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0"/>
  </p:notesMasterIdLst>
  <p:sldIdLst>
    <p:sldId id="277" r:id="rId2"/>
    <p:sldId id="291" r:id="rId3"/>
    <p:sldId id="292" r:id="rId4"/>
    <p:sldId id="281" r:id="rId5"/>
    <p:sldId id="289" r:id="rId6"/>
    <p:sldId id="293" r:id="rId7"/>
    <p:sldId id="290" r:id="rId8"/>
    <p:sldId id="299" r:id="rId9"/>
    <p:sldId id="295" r:id="rId10"/>
    <p:sldId id="282" r:id="rId11"/>
    <p:sldId id="283" r:id="rId12"/>
    <p:sldId id="284" r:id="rId13"/>
    <p:sldId id="278" r:id="rId14"/>
    <p:sldId id="279" r:id="rId15"/>
    <p:sldId id="280" r:id="rId16"/>
    <p:sldId id="287" r:id="rId17"/>
    <p:sldId id="296" r:id="rId18"/>
    <p:sldId id="29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4" autoAdjust="0"/>
    <p:restoredTop sz="91047" autoAdjust="0"/>
  </p:normalViewPr>
  <p:slideViewPr>
    <p:cSldViewPr>
      <p:cViewPr varScale="1">
        <p:scale>
          <a:sx n="105" d="100"/>
          <a:sy n="105" d="100"/>
        </p:scale>
        <p:origin x="117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Статистика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сбора пожертвований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953139298048851E-2"/>
          <c:y val="0.11047647307823752"/>
          <c:w val="0.90161650972636254"/>
          <c:h val="0.74208474023280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shade val="25000"/>
                    <a:satMod val="250000"/>
                  </a:schemeClr>
                </a:gs>
                <a:gs pos="68000">
                  <a:schemeClr val="accent1">
                    <a:tint val="86000"/>
                    <a:satMod val="115000"/>
                  </a:schemeClr>
                </a:gs>
                <a:gs pos="100000">
                  <a:schemeClr val="accent1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crgbClr r="0" g="0" b="0">
                  <a:shade val="9000"/>
                  <a:satMod val="105000"/>
                  <a:alpha val="48000"/>
                </a:scrgbClr>
              </a:outerShdw>
            </a:effectLst>
            <a:scene3d>
              <a:camera prst="orthographicFront" fov="0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25400" h="38100"/>
            </a:sp3d>
          </c:spPr>
          <c:invertIfNegative val="0"/>
          <c:dLbls>
            <c:dLbl>
              <c:idx val="10"/>
              <c:layout>
                <c:manualLayout>
                  <c:x val="2.9287938719485219E-3"/>
                  <c:y val="-1.78601814988208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545-4857-AA06-A689D76620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2012-13 уч. год</c:v>
                </c:pt>
                <c:pt idx="1">
                  <c:v>2013-14 уч. год</c:v>
                </c:pt>
                <c:pt idx="2">
                  <c:v>Весна 2014</c:v>
                </c:pt>
                <c:pt idx="3">
                  <c:v>Зима 2014</c:v>
                </c:pt>
                <c:pt idx="4">
                  <c:v>Весна 2015</c:v>
                </c:pt>
                <c:pt idx="5">
                  <c:v>Зима 2015</c:v>
                </c:pt>
                <c:pt idx="6">
                  <c:v>2016-17 уч. год</c:v>
                </c:pt>
                <c:pt idx="7">
                  <c:v>2017-2018 уч. Год</c:v>
                </c:pt>
                <c:pt idx="8">
                  <c:v>2018-2019 уч. Год</c:v>
                </c:pt>
                <c:pt idx="9">
                  <c:v>2019-2020 уч. Год</c:v>
                </c:pt>
                <c:pt idx="10">
                  <c:v>2020-2021 уч. Год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50045</c:v>
                </c:pt>
                <c:pt idx="1">
                  <c:v>126930</c:v>
                </c:pt>
                <c:pt idx="2">
                  <c:v>94000</c:v>
                </c:pt>
                <c:pt idx="3">
                  <c:v>161400</c:v>
                </c:pt>
                <c:pt idx="4">
                  <c:v>124650</c:v>
                </c:pt>
                <c:pt idx="5">
                  <c:v>198000</c:v>
                </c:pt>
                <c:pt idx="6">
                  <c:v>344305</c:v>
                </c:pt>
                <c:pt idx="7">
                  <c:v>200200</c:v>
                </c:pt>
                <c:pt idx="8">
                  <c:v>283380</c:v>
                </c:pt>
                <c:pt idx="9">
                  <c:v>333015</c:v>
                </c:pt>
                <c:pt idx="10">
                  <c:v>345020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09-4133-8A2D-4D6969163F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93029536"/>
        <c:axId val="293031216"/>
      </c:barChart>
      <c:catAx>
        <c:axId val="29302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031216"/>
        <c:crosses val="autoZero"/>
        <c:auto val="1"/>
        <c:lblAlgn val="ctr"/>
        <c:lblOffset val="100"/>
        <c:noMultiLvlLbl val="0"/>
      </c:catAx>
      <c:valAx>
        <c:axId val="29303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02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DB55-1399-40E9-A592-89F490B1531D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23CF3-8257-4CE2-8457-DFFE94DE9E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4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36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3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7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6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3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58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92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40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6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3CF3-8257-4CE2-8457-DFFE94DE9E5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4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71464" y="48610"/>
            <a:ext cx="99371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Районная благотворительная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акция </a:t>
            </a:r>
          </a:p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«Подари ребенку счастье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ew Century Schoolbook" pitchFamily="18" charset="0"/>
            </a:endParaRP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Новый год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(в рамках городской благотворительной акции 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«Рождественский перезвон»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03A02-DAB7-46B0-8954-2BA224CFF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2" y="3138260"/>
            <a:ext cx="3589204" cy="2421261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5F051912-6302-436E-B9DF-818458690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138259"/>
            <a:ext cx="3744416" cy="2670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9205F9-A8F0-4F30-9BAD-D9224D2620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717032"/>
            <a:ext cx="3768685" cy="2661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87490" y="834967"/>
            <a:ext cx="948305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В акции принимают участие образовательные учреждения Ворошиловского района: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22 детских  сада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18 школ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3 учреждения дополнительного образования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" y="3573016"/>
            <a:ext cx="4176464" cy="3097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573016"/>
            <a:ext cx="5472608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3432" y="1225939"/>
            <a:ext cx="9721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Распространение открыток  в образовательных учреждениях Ворошиловского района</a:t>
            </a:r>
            <a:endParaRPr lang="ru-RU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cs typeface="Arial" pitchFamily="34" charset="0"/>
            </a:endParaRPr>
          </a:p>
        </p:txBody>
      </p:sp>
      <p:pic>
        <p:nvPicPr>
          <p:cNvPr id="4" name="Содержимое 3" descr="7.png"/>
          <p:cNvPicPr>
            <a:picLocks noChangeAspect="1"/>
          </p:cNvPicPr>
          <p:nvPr/>
        </p:nvPicPr>
        <p:blipFill>
          <a:blip r:embed="rId4" cstate="print"/>
          <a:srcRect b="21414"/>
          <a:stretch>
            <a:fillRect/>
          </a:stretch>
        </p:blipFill>
        <p:spPr>
          <a:xfrm>
            <a:off x="4344820" y="3084550"/>
            <a:ext cx="4272136" cy="24195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0" y="2974509"/>
            <a:ext cx="3563888" cy="2672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30" y="2579829"/>
            <a:ext cx="25717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3432" y="-43068"/>
            <a:ext cx="9721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Подсчет средств, собранных в результате реализации открыток</a:t>
            </a:r>
            <a:endParaRPr lang="ru-RU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764705"/>
            <a:ext cx="3648406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938" t="-10432" r="22919" b="10432"/>
          <a:stretch/>
        </p:blipFill>
        <p:spPr>
          <a:xfrm>
            <a:off x="8230514" y="720916"/>
            <a:ext cx="3843523" cy="3834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10197" r="-549" b="15027"/>
          <a:stretch/>
        </p:blipFill>
        <p:spPr>
          <a:xfrm>
            <a:off x="2541882" y="3595328"/>
            <a:ext cx="568863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55440" y="476674"/>
            <a:ext cx="98650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2019-2020 учебном году реализовано  </a:t>
            </a:r>
          </a:p>
          <a:p>
            <a:pPr algn="ctr"/>
            <a:r>
              <a:rPr lang="ru-RU" sz="3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13 000 открыток, собрано 333 015 рублей,                              в 2020- 2021 учебном году реализовано     </a:t>
            </a:r>
          </a:p>
          <a:p>
            <a:pPr algn="ctr"/>
            <a:r>
              <a:rPr lang="ru-RU" sz="36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13 800 открыток, собрано 345 020 рублей</a:t>
            </a:r>
          </a:p>
          <a:p>
            <a:pPr algn="ctr"/>
            <a:endParaRPr lang="ru-RU" sz="3200" b="1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448">
            <a:off x="243620" y="3738416"/>
            <a:ext cx="4447549" cy="2501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046">
            <a:off x="8289667" y="3568572"/>
            <a:ext cx="3700519" cy="2775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28498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11424" y="404664"/>
            <a:ext cx="10153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 Ростовский онкологический институт </a:t>
            </a:r>
          </a:p>
          <a:p>
            <a:pPr algn="ctr"/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 2019-2020 учебном году передана бытовая техника на сумму 15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3</a:t>
            </a:r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188</a:t>
            </a:r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рублей. </a:t>
            </a:r>
          </a:p>
          <a:p>
            <a:pPr algn="ctr"/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                     В 2020-2021 учебном году-  бытовая техника, </a:t>
            </a:r>
            <a:r>
              <a:rPr lang="ru-RU" sz="3600" b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пазлы</a:t>
            </a:r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на сумму 145 020 рублей.</a:t>
            </a:r>
            <a:endParaRPr lang="ru-RU" sz="3200" b="1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1963"/>
          <a:stretch/>
        </p:blipFill>
        <p:spPr>
          <a:xfrm>
            <a:off x="6672064" y="3284984"/>
            <a:ext cx="4957080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35442"/>
            <a:ext cx="547260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16" y="-315416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71464" y="548681"/>
            <a:ext cx="99371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 Областную детскую клиническую больницу</a:t>
            </a:r>
          </a:p>
          <a:p>
            <a:pPr algn="ctr"/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через благотворительный фонд «</a:t>
            </a:r>
            <a:r>
              <a:rPr lang="ru-RU" sz="2800" b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Дарина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» в 2019-2020 учебном году на приобретение лекарственных  препаратов </a:t>
            </a:r>
          </a:p>
          <a:p>
            <a:pPr algn="ctr"/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передана сумма 138 000 рублей,                                                        в 2020-2021 учебном году передана сумма 200 000 рублей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2800" b="1" dirty="0">
              <a:ln w="17780" cmpd="sng">
                <a:noFill/>
                <a:prstDash val="solid"/>
                <a:miter lim="800000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912587"/>
            <a:ext cx="4831079" cy="3295212"/>
          </a:xfrm>
          <a:prstGeom prst="rect">
            <a:avLst/>
          </a:prstGeom>
        </p:spPr>
      </p:pic>
      <p:pic>
        <p:nvPicPr>
          <p:cNvPr id="2" name="Picture 2" descr="C:\Users\user\Downloads\S117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4112" y="2852936"/>
            <a:ext cx="5116720" cy="3303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5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84"/>
            <a:ext cx="12192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r="11224"/>
          <a:stretch/>
        </p:blipFill>
        <p:spPr>
          <a:xfrm>
            <a:off x="119336" y="969226"/>
            <a:ext cx="3816425" cy="2759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28" y="862305"/>
            <a:ext cx="3746920" cy="28101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59496" y="27384"/>
            <a:ext cx="92890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Поздравление детей с Новым годом,</a:t>
            </a:r>
          </a:p>
          <a:p>
            <a:pPr algn="ctr"/>
            <a:r>
              <a:rPr lang="ru-RU" sz="36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вручение подарков, книг</a:t>
            </a:r>
            <a:endParaRPr lang="ru-RU" sz="3600" b="1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3877260"/>
            <a:ext cx="3816425" cy="2856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808" y="1145799"/>
            <a:ext cx="3441373" cy="2582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3886396"/>
            <a:ext cx="3793530" cy="2846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248" y="3886396"/>
            <a:ext cx="3708210" cy="27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84"/>
            <a:ext cx="12192000" cy="6858000"/>
          </a:xfrm>
          <a:prstGeom prst="rect">
            <a:avLst/>
          </a:prstGeom>
          <a:noFill/>
        </p:spPr>
      </p:pic>
      <p:pic>
        <p:nvPicPr>
          <p:cNvPr id="2" name="Содержимое 7" descr="сайт Админ. город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96488">
            <a:off x="276616" y="387304"/>
            <a:ext cx="7032104" cy="5213411"/>
          </a:xfrm>
          <a:prstGeom prst="roundRect">
            <a:avLst/>
          </a:prstGeom>
        </p:spPr>
      </p:pic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16716">
            <a:off x="6458572" y="2363478"/>
            <a:ext cx="5244075" cy="3933056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12192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35360" y="709248"/>
            <a:ext cx="113772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Предлагаем Вам присоединиться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к акции и  приобрести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новогодние  открытки, тем самым даря счастье онкобольным детям!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 descr="https://o.remove.bg/downloads/b35d0e2b-d292-4a44-94ee-77570e2b3484/12-removebg-preview.png"/>
          <p:cNvPicPr>
            <a:picLocks noChangeAspect="1" noChangeArrowheads="1"/>
          </p:cNvPicPr>
          <p:nvPr/>
        </p:nvPicPr>
        <p:blipFill>
          <a:blip r:embed="rId3" cstate="print"/>
          <a:srcRect b="9722"/>
          <a:stretch>
            <a:fillRect/>
          </a:stretch>
        </p:blipFill>
        <p:spPr bwMode="auto">
          <a:xfrm>
            <a:off x="3503713" y="3483535"/>
            <a:ext cx="4628779" cy="3401853"/>
          </a:xfrm>
          <a:prstGeom prst="rect">
            <a:avLst/>
          </a:prstGeom>
          <a:noFill/>
        </p:spPr>
      </p:pic>
      <p:pic>
        <p:nvPicPr>
          <p:cNvPr id="5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19536" y="836711"/>
            <a:ext cx="878497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        В 2021-2022 учебном году акция «Подари ребенку счастье в Новый год» продолжается, в ней принимают участие все образовательные учреждения Ворошиловского района.</a:t>
            </a:r>
          </a:p>
          <a:p>
            <a:pPr algn="just"/>
            <a:r>
              <a:rPr lang="ru-RU" sz="2400" dirty="0" smtClean="0">
                <a:latin typeface="+mj-lt"/>
              </a:rPr>
              <a:t>         Все собранные средства пойдут на нужды детей, находящихся на лечении в онкогематологическом  отделении областной детской клинической больницы и в детском онкологическом отделении  Ростовского национального медицинского центра онкологии (Ростовский онкоинститут).</a:t>
            </a:r>
          </a:p>
          <a:p>
            <a:pPr algn="just"/>
            <a:r>
              <a:rPr lang="ru-RU" sz="2400" dirty="0" smtClean="0">
                <a:latin typeface="+mj-lt"/>
              </a:rPr>
              <a:t>        Школьники покажут онкобольным детям Новогодние спектакли, вручат подписанные открытки с пожеланиями выздоровления. </a:t>
            </a:r>
          </a:p>
          <a:p>
            <a:pPr algn="ctr"/>
            <a:r>
              <a:rPr lang="ru-RU" sz="2800" b="1" dirty="0" smtClean="0"/>
              <a:t>ВСЕХ ЖЕЛАЮЩИХ ПОМОЧЬ ОНКОБОЛЬНЫМ ДЕТЯМ ПРИГЛАШАЕМ  ПРИСОЕДИНИТЬСЯ К НАШЕЙ АКЦИИ!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87488" y="1268763"/>
            <a:ext cx="92170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В октябре 2012 года волонтеры объединения «Команда</a:t>
            </a:r>
            <a:r>
              <a:rPr lang="en-US" dirty="0" smtClean="0">
                <a:latin typeface="Cambria" pitchFamily="18" charset="0"/>
              </a:rPr>
              <a:t> XXI</a:t>
            </a:r>
            <a:r>
              <a:rPr lang="ru-RU" dirty="0" smtClean="0">
                <a:latin typeface="Cambria" pitchFamily="18" charset="0"/>
              </a:rPr>
              <a:t> века» Центра детского творчества Ворошиловского района города Ростова-на-Дону оказали помощь Региональному фонду «Центр Детство» в проведении благотворительного концерта. 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 Было собрано </a:t>
            </a:r>
            <a:r>
              <a:rPr lang="ru-RU" sz="2000" dirty="0" smtClean="0">
                <a:solidFill>
                  <a:srgbClr val="C00000"/>
                </a:solidFill>
                <a:latin typeface="Cambria" pitchFamily="18" charset="0"/>
              </a:rPr>
              <a:t>50 тысяч рублей </a:t>
            </a:r>
            <a:r>
              <a:rPr lang="ru-RU" dirty="0" smtClean="0">
                <a:latin typeface="Cambria" pitchFamily="18" charset="0"/>
              </a:rPr>
              <a:t>для покупки лекарственных препаратов детям Детской областной больницы.                                                                                                                            </a:t>
            </a:r>
            <a:r>
              <a:rPr lang="ru-RU" b="1" dirty="0" smtClean="0">
                <a:latin typeface="Cambria" pitchFamily="18" charset="0"/>
              </a:rPr>
              <a:t>С  2012 года акция стала традиционной в районе и в ней принимают участие школы, детские сады и учреждения дополнительного образования.</a:t>
            </a:r>
            <a:endParaRPr lang="ru-RU" b="1" dirty="0">
              <a:latin typeface="Cambria" pitchFamily="18" charset="0"/>
            </a:endParaRPr>
          </a:p>
        </p:txBody>
      </p:sp>
      <p:pic>
        <p:nvPicPr>
          <p:cNvPr id="6" name="Рисунок 5" descr="1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088" y="3429000"/>
            <a:ext cx="4030119" cy="3024336"/>
          </a:xfrm>
          <a:prstGeom prst="rect">
            <a:avLst/>
          </a:prstGeom>
        </p:spPr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4" cstate="print"/>
          <a:srcRect t="11150" r="12988"/>
          <a:stretch>
            <a:fillRect/>
          </a:stretch>
        </p:blipFill>
        <p:spPr>
          <a:xfrm>
            <a:off x="1055440" y="3573016"/>
            <a:ext cx="3945368" cy="273630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55440" y="1268762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Волонтерами было принято решение продолжить помогать детям и провести в Ворошиловском районе масштабную благотворительную акцию.  </a:t>
            </a:r>
            <a:br>
              <a:rPr lang="ru-RU" dirty="0" smtClean="0"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>Распечатав небольшую партию новогодних открыток, отправились распространять их в школы района, при поддержке Отдела образования Ворошиловского района.  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3010" name="Picture 2" descr="https://sun9-63.userapi.com/impf/bBY4hWR4a-gSt-Vg8laSYmQaRSekJeyRDjWwOw/MrVv0s2x_vs.jpg?size=1280x902&amp;quality=96&amp;proxy=1&amp;sign=c34d2ae9c36f0e21b518068d1ec12cb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4663">
            <a:off x="317861" y="4265768"/>
            <a:ext cx="3061331" cy="2157282"/>
          </a:xfrm>
          <a:prstGeom prst="roundRect">
            <a:avLst/>
          </a:prstGeom>
          <a:noFill/>
        </p:spPr>
      </p:pic>
      <p:pic>
        <p:nvPicPr>
          <p:cNvPr id="43014" name="Picture 6" descr="https://o.remove.bg/downloads/2d2198d9-5319-4979-a381-cdf18d35ba3d/4-removebg-preview.png"/>
          <p:cNvPicPr>
            <a:picLocks noChangeAspect="1" noChangeArrowheads="1"/>
          </p:cNvPicPr>
          <p:nvPr/>
        </p:nvPicPr>
        <p:blipFill>
          <a:blip r:embed="rId4" cstate="print"/>
          <a:srcRect l="12353" t="29647" r="13531"/>
          <a:stretch>
            <a:fillRect/>
          </a:stretch>
        </p:blipFill>
        <p:spPr bwMode="auto">
          <a:xfrm>
            <a:off x="3215680" y="3496506"/>
            <a:ext cx="4896544" cy="3098616"/>
          </a:xfrm>
          <a:prstGeom prst="rect">
            <a:avLst/>
          </a:prstGeom>
          <a:noFill/>
        </p:spPr>
      </p:pic>
      <p:pic>
        <p:nvPicPr>
          <p:cNvPr id="43016" name="Picture 8" descr="https://sun9-17.userapi.com/impf/-89AyD7TeGKxoN-MmN8JMGEEWF2T9ASDpID6YA/9FSy9zgjMYk.jpg?size=1280x853&amp;quality=96&amp;proxy=1&amp;sign=dcdf0db4da0ac806708abdcfe63c1abe&amp;type=album"/>
          <p:cNvPicPr>
            <a:picLocks noChangeAspect="1" noChangeArrowheads="1"/>
          </p:cNvPicPr>
          <p:nvPr/>
        </p:nvPicPr>
        <p:blipFill>
          <a:blip r:embed="rId5" cstate="print"/>
          <a:srcRect l="11225" t="7656" r="13265" b="11190"/>
          <a:stretch>
            <a:fillRect/>
          </a:stretch>
        </p:blipFill>
        <p:spPr bwMode="auto">
          <a:xfrm>
            <a:off x="8112226" y="4581128"/>
            <a:ext cx="2815105" cy="2016224"/>
          </a:xfrm>
          <a:prstGeom prst="roundRect">
            <a:avLst/>
          </a:prstGeom>
          <a:noFill/>
        </p:spPr>
      </p:pic>
      <p:pic>
        <p:nvPicPr>
          <p:cNvPr id="43012" name="Picture 4" descr="https://o.remove.bg/downloads/11d2edd9-acfd-4f1e-967a-2ef77ba29bf5/3-removebg-preview.png"/>
          <p:cNvPicPr>
            <a:picLocks noChangeAspect="1" noChangeArrowheads="1"/>
          </p:cNvPicPr>
          <p:nvPr/>
        </p:nvPicPr>
        <p:blipFill>
          <a:blip r:embed="rId6" cstate="print"/>
          <a:srcRect l="23470" t="22235" r="28354" b="3648"/>
          <a:stretch>
            <a:fillRect/>
          </a:stretch>
        </p:blipFill>
        <p:spPr bwMode="auto">
          <a:xfrm>
            <a:off x="9332760" y="1916832"/>
            <a:ext cx="2667896" cy="273630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71464" y="2636914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" pitchFamily="18" charset="0"/>
              </a:rPr>
              <a:t>Вырученных денег хватило, чтобы купить лекарственные препараты и товары первой необходимости.   Акция «Подари ребенку счастье в Новый год» стала традиционной.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71464" y="1628800"/>
            <a:ext cx="9865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u="sng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itchFamily="18" charset="0"/>
                <a:cs typeface="Times New Roman" pitchFamily="18" charset="0"/>
              </a:rPr>
              <a:t>Цель акции</a:t>
            </a:r>
            <a:r>
              <a:rPr lang="ru-RU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itchFamily="18" charset="0"/>
                <a:cs typeface="Times New Roman" pitchFamily="18" charset="0"/>
              </a:rPr>
              <a:t> – сбор пожертвований для </a:t>
            </a:r>
            <a:r>
              <a:rPr lang="ru-RU" sz="40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itchFamily="18" charset="0"/>
                <a:cs typeface="Times New Roman" pitchFamily="18" charset="0"/>
              </a:rPr>
              <a:t>помощи детям, </a:t>
            </a:r>
            <a:r>
              <a:rPr lang="ru-RU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itchFamily="18" charset="0"/>
                <a:cs typeface="Times New Roman" pitchFamily="18" charset="0"/>
              </a:rPr>
              <a:t>которые находятся на лечении в онкологических отделениях  Детской областной больницы </a:t>
            </a:r>
            <a:r>
              <a:rPr lang="ru-RU" sz="40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itchFamily="18" charset="0"/>
                <a:cs typeface="Times New Roman" pitchFamily="18" charset="0"/>
              </a:rPr>
              <a:t>и Ростовского </a:t>
            </a:r>
            <a:r>
              <a:rPr lang="ru-RU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itchFamily="18" charset="0"/>
                <a:cs typeface="Times New Roman" pitchFamily="18" charset="0"/>
              </a:rPr>
              <a:t>научно- </a:t>
            </a:r>
            <a:r>
              <a:rPr lang="ru-RU" sz="40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itchFamily="18" charset="0"/>
                <a:cs typeface="Times New Roman" pitchFamily="18" charset="0"/>
              </a:rPr>
              <a:t>исследовательского института.</a:t>
            </a:r>
            <a:endParaRPr lang="ru-RU" sz="40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1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3469416"/>
              </p:ext>
            </p:extLst>
          </p:nvPr>
        </p:nvGraphicFramePr>
        <p:xfrm>
          <a:off x="2032000" y="692696"/>
          <a:ext cx="867251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0106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Содержимое 3" descr="5Da88t78uf4.jpg"/>
          <p:cNvPicPr>
            <a:picLocks noChangeAspect="1"/>
          </p:cNvPicPr>
          <p:nvPr/>
        </p:nvPicPr>
        <p:blipFill>
          <a:blip r:embed="rId3" cstate="print"/>
          <a:srcRect l="13905" t="-4599" r="8921"/>
          <a:stretch>
            <a:fillRect/>
          </a:stretch>
        </p:blipFill>
        <p:spPr>
          <a:xfrm>
            <a:off x="8832306" y="2564904"/>
            <a:ext cx="2677767" cy="3384376"/>
          </a:xfrm>
          <a:prstGeom prst="rect">
            <a:avLst/>
          </a:prstGeom>
        </p:spPr>
      </p:pic>
      <p:pic>
        <p:nvPicPr>
          <p:cNvPr id="8" name="Содержимое 3" descr="DSCF0035.JPG"/>
          <p:cNvPicPr>
            <a:picLocks noChangeAspect="1"/>
          </p:cNvPicPr>
          <p:nvPr/>
        </p:nvPicPr>
        <p:blipFill>
          <a:blip r:embed="rId4" cstate="print"/>
          <a:srcRect l="27292" t="12201" r="19946"/>
          <a:stretch>
            <a:fillRect/>
          </a:stretch>
        </p:blipFill>
        <p:spPr>
          <a:xfrm>
            <a:off x="5519936" y="2708920"/>
            <a:ext cx="2880320" cy="324036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35360" y="332656"/>
            <a:ext cx="11161240" cy="64807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9376" y="188640"/>
            <a:ext cx="1022513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mbria" pitchFamily="18" charset="0"/>
              </a:rPr>
              <a:t>В районе проходит конкурс среди школьников на лучший дизайн новогодней открытки</a:t>
            </a:r>
            <a:r>
              <a:rPr lang="ru-RU" sz="2800" b="1" dirty="0" smtClean="0">
                <a:solidFill>
                  <a:srgbClr val="FFFF00"/>
                </a:solidFill>
                <a:latin typeface="Cambria" pitchFamily="18" charset="0"/>
              </a:rPr>
              <a:t>.                                                                          </a:t>
            </a:r>
            <a:r>
              <a:rPr lang="ru-RU" sz="3200" b="1" dirty="0" smtClean="0">
                <a:latin typeface="Cambria" pitchFamily="18" charset="0"/>
              </a:rPr>
              <a:t>Лучшие открытки распространяются в школах, детских садах и учреждениях дополнительного образования.</a:t>
            </a:r>
            <a:endParaRPr lang="ru-RU" sz="3200" b="1" dirty="0"/>
          </a:p>
        </p:txBody>
      </p:sp>
      <p:pic>
        <p:nvPicPr>
          <p:cNvPr id="11" name="Рисунок 10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352" y="2708920"/>
            <a:ext cx="4824536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43472" y="908724"/>
            <a:ext cx="97930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В отделениях детской онкологии школьники района проводят творческие мастер-классы, игровые программы, показывают новогодние театрализованные представления</a:t>
            </a:r>
            <a:endParaRPr lang="ru-RU" sz="2000" b="1" dirty="0"/>
          </a:p>
        </p:txBody>
      </p:sp>
      <p:pic>
        <p:nvPicPr>
          <p:cNvPr id="2050" name="Picture 2" descr="https://o.remove.bg/downloads/cd6c1a5b-672b-4728-b606-bf3c53a53876/8-removebg-preview.png"/>
          <p:cNvPicPr>
            <a:picLocks noChangeAspect="1" noChangeArrowheads="1"/>
          </p:cNvPicPr>
          <p:nvPr/>
        </p:nvPicPr>
        <p:blipFill>
          <a:blip r:embed="rId3" cstate="print"/>
          <a:srcRect l="3993" t="1722" r="26797"/>
          <a:stretch>
            <a:fillRect/>
          </a:stretch>
        </p:blipFill>
        <p:spPr bwMode="auto">
          <a:xfrm>
            <a:off x="263352" y="2132857"/>
            <a:ext cx="4104456" cy="4725145"/>
          </a:xfrm>
          <a:prstGeom prst="rect">
            <a:avLst/>
          </a:prstGeom>
          <a:noFill/>
        </p:spPr>
      </p:pic>
      <p:pic>
        <p:nvPicPr>
          <p:cNvPr id="2052" name="Picture 4" descr="https://sun9-70.userapi.com/impf/c621828/v621828014/df3e/o2POC1O8ojg.jpg?size=1024x768&amp;quality=96&amp;proxy=1&amp;sign=c6bd1c51be70d8dcefd396ea6b9cba26&amp;type=album"/>
          <p:cNvPicPr>
            <a:picLocks noChangeAspect="1" noChangeArrowheads="1"/>
          </p:cNvPicPr>
          <p:nvPr/>
        </p:nvPicPr>
        <p:blipFill>
          <a:blip r:embed="rId4" cstate="print"/>
          <a:srcRect l="16090" t="18703" r="10821"/>
          <a:stretch>
            <a:fillRect/>
          </a:stretch>
        </p:blipFill>
        <p:spPr bwMode="auto">
          <a:xfrm>
            <a:off x="6096000" y="1952752"/>
            <a:ext cx="6096000" cy="4905248"/>
          </a:xfrm>
          <a:prstGeom prst="rect">
            <a:avLst/>
          </a:prstGeom>
          <a:noFill/>
        </p:spPr>
      </p:pic>
      <p:pic>
        <p:nvPicPr>
          <p:cNvPr id="5" name="Picture 4" descr="C:\Users\OLGA\Downloads\7-removebg-preview.png"/>
          <p:cNvPicPr>
            <a:picLocks noChangeAspect="1" noChangeArrowheads="1"/>
          </p:cNvPicPr>
          <p:nvPr/>
        </p:nvPicPr>
        <p:blipFill>
          <a:blip r:embed="rId5" cstate="print"/>
          <a:srcRect l="12937" t="5524" r="17570"/>
          <a:stretch>
            <a:fillRect/>
          </a:stretch>
        </p:blipFill>
        <p:spPr bwMode="auto">
          <a:xfrm>
            <a:off x="4007768" y="3717032"/>
            <a:ext cx="3465584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1202" name="Picture 2" descr="https://o.remove.bg/downloads/737cd984-8fdb-42d3-b3bd-821bcd4cefe6/14-removebg-preview.png"/>
          <p:cNvPicPr>
            <a:picLocks noChangeAspect="1" noChangeArrowheads="1"/>
          </p:cNvPicPr>
          <p:nvPr/>
        </p:nvPicPr>
        <p:blipFill>
          <a:blip r:embed="rId3" cstate="print"/>
          <a:srcRect l="16584" t="22697" r="29698" b="2228"/>
          <a:stretch>
            <a:fillRect/>
          </a:stretch>
        </p:blipFill>
        <p:spPr bwMode="auto">
          <a:xfrm>
            <a:off x="0" y="1772816"/>
            <a:ext cx="4848664" cy="5085184"/>
          </a:xfrm>
          <a:prstGeom prst="rect">
            <a:avLst/>
          </a:prstGeom>
          <a:noFill/>
        </p:spPr>
      </p:pic>
      <p:pic>
        <p:nvPicPr>
          <p:cNvPr id="51204" name="Picture 4" descr="https://o.remove.bg/downloads/92abc5aa-5300-4a93-afd9-aed04a26d681/15-removebg-preview.png"/>
          <p:cNvPicPr>
            <a:picLocks noChangeAspect="1" noChangeArrowheads="1"/>
          </p:cNvPicPr>
          <p:nvPr/>
        </p:nvPicPr>
        <p:blipFill>
          <a:blip r:embed="rId4" cstate="print"/>
          <a:srcRect l="10482" t="1746" r="54143" b="17941"/>
          <a:stretch>
            <a:fillRect/>
          </a:stretch>
        </p:blipFill>
        <p:spPr bwMode="auto">
          <a:xfrm>
            <a:off x="4439816" y="1124744"/>
            <a:ext cx="3168352" cy="5397933"/>
          </a:xfrm>
          <a:prstGeom prst="rect">
            <a:avLst/>
          </a:prstGeom>
          <a:noFill/>
        </p:spPr>
      </p:pic>
      <p:pic>
        <p:nvPicPr>
          <p:cNvPr id="51206" name="Picture 6" descr="https://o.remove.bg/downloads/b5ba333f-1b58-4b52-b2cb-f733566f0d07/16-removebg-preview.png"/>
          <p:cNvPicPr>
            <a:picLocks noChangeAspect="1" noChangeArrowheads="1"/>
          </p:cNvPicPr>
          <p:nvPr/>
        </p:nvPicPr>
        <p:blipFill>
          <a:blip r:embed="rId5" cstate="print"/>
          <a:srcRect l="20963" t="2457" r="8521"/>
          <a:stretch>
            <a:fillRect/>
          </a:stretch>
        </p:blipFill>
        <p:spPr bwMode="auto">
          <a:xfrm>
            <a:off x="7032781" y="1772816"/>
            <a:ext cx="5159219" cy="53555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31504" y="83671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Театрализованные представления для </a:t>
            </a:r>
            <a:r>
              <a:rPr lang="ru-RU" sz="2000" b="1" dirty="0" err="1" smtClean="0"/>
              <a:t>онкобольных</a:t>
            </a:r>
            <a:r>
              <a:rPr lang="ru-RU" sz="2000" b="1" dirty="0" smtClean="0"/>
              <a:t> детей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3514" y="1412776"/>
            <a:ext cx="29040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«Золушка»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44076" y="980729"/>
            <a:ext cx="28156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«Снежная </a:t>
            </a:r>
          </a:p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королева»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uxfon.com/pic/201203/2560x1600/luxfon.com-9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43472" y="1196754"/>
            <a:ext cx="105851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mbria" pitchFamily="18" charset="0"/>
              </a:rPr>
              <a:t>В 2013-2015 году к акции присоединялись студенты </a:t>
            </a:r>
          </a:p>
          <a:p>
            <a:r>
              <a:rPr lang="ru-RU" sz="2000" dirty="0" smtClean="0">
                <a:latin typeface="Cambria" pitchFamily="18" charset="0"/>
              </a:rPr>
              <a:t>Донского государственного технического университета.</a:t>
            </a: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r>
              <a:rPr lang="ru-RU" sz="2000" dirty="0" smtClean="0">
                <a:latin typeface="Cambria" pitchFamily="18" charset="0"/>
              </a:rPr>
              <a:t>                                                       </a:t>
            </a:r>
          </a:p>
          <a:p>
            <a:r>
              <a:rPr lang="ru-RU" sz="2000" dirty="0" smtClean="0">
                <a:latin typeface="Cambria" pitchFamily="18" charset="0"/>
              </a:rPr>
              <a:t>                                                      С 2013 – по 2017 года участвовали и молодые рабочие </a:t>
            </a:r>
          </a:p>
          <a:p>
            <a:r>
              <a:rPr lang="ru-RU" sz="2000" dirty="0" smtClean="0">
                <a:latin typeface="Cambria" pitchFamily="18" charset="0"/>
              </a:rPr>
              <a:t>                                                                             из Молодежного совета ПАО «</a:t>
            </a:r>
            <a:r>
              <a:rPr lang="ru-RU" sz="2000" dirty="0" err="1" smtClean="0">
                <a:latin typeface="Cambria" pitchFamily="18" charset="0"/>
              </a:rPr>
              <a:t>Роствертол</a:t>
            </a:r>
            <a:r>
              <a:rPr lang="ru-RU" sz="2000" dirty="0" smtClean="0">
                <a:latin typeface="Cambria" pitchFamily="18" charset="0"/>
              </a:rPr>
              <a:t>»</a:t>
            </a: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endParaRPr lang="ru-RU" sz="2000" dirty="0" smtClean="0">
              <a:latin typeface="Cambria" pitchFamily="18" charset="0"/>
            </a:endParaRPr>
          </a:p>
          <a:p>
            <a:r>
              <a:rPr lang="ru-RU" sz="2000" dirty="0" smtClean="0"/>
              <a:t>    </a:t>
            </a:r>
            <a:endParaRPr lang="ru-RU" sz="2000" dirty="0"/>
          </a:p>
        </p:txBody>
      </p:sp>
      <p:pic>
        <p:nvPicPr>
          <p:cNvPr id="46082" name="Picture 2" descr="https://ruspekh.ru/images/articles/23186/2017-10-04-250_46512-1_56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712" y="4581132"/>
            <a:ext cx="2952328" cy="1968219"/>
          </a:xfrm>
          <a:prstGeom prst="roundRect">
            <a:avLst/>
          </a:prstGeom>
          <a:noFill/>
        </p:spPr>
      </p:pic>
      <p:sp>
        <p:nvSpPr>
          <p:cNvPr id="46084" name="AutoShape 4" descr="https://my.e.donstu.ru/application/views/dstu/images/logo.png?16074396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6" name="AutoShape 6" descr="https://my.e.donstu.ru/application/views/dstu/images/logo.png?16074396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7" name="Picture 7" descr="C:\Users\OLGA\Desktop\цдт 2020\2) Декабрь 2020\открытки\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865" y="1844825"/>
            <a:ext cx="1832155" cy="1944216"/>
          </a:xfrm>
          <a:prstGeom prst="rect">
            <a:avLst/>
          </a:prstGeom>
          <a:noFill/>
        </p:spPr>
      </p:pic>
      <p:pic>
        <p:nvPicPr>
          <p:cNvPr id="46089" name="Picture 9" descr="https://o.remove.bg/downloads/e06c8ff7-8d24-40c1-b423-72505a2c4f91/9-removebg-preview.png"/>
          <p:cNvPicPr>
            <a:picLocks noChangeAspect="1" noChangeArrowheads="1"/>
          </p:cNvPicPr>
          <p:nvPr/>
        </p:nvPicPr>
        <p:blipFill>
          <a:blip r:embed="rId5" cstate="print"/>
          <a:srcRect t="20151" b="10906"/>
          <a:stretch>
            <a:fillRect/>
          </a:stretch>
        </p:blipFill>
        <p:spPr bwMode="auto">
          <a:xfrm>
            <a:off x="8067676" y="0"/>
            <a:ext cx="4124325" cy="3789040"/>
          </a:xfrm>
          <a:prstGeom prst="rect">
            <a:avLst/>
          </a:prstGeom>
          <a:noFill/>
        </p:spPr>
      </p:pic>
      <p:pic>
        <p:nvPicPr>
          <p:cNvPr id="46091" name="Picture 11" descr="https://o.remove.bg/downloads/c25695d3-789f-4db9-a1d1-3718e2178a2d/10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368" y="2060238"/>
            <a:ext cx="3600400" cy="4797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2118</TotalTime>
  <Words>501</Words>
  <Application>Microsoft Office PowerPoint</Application>
  <PresentationFormat>Широкоэкранный</PresentationFormat>
  <Paragraphs>67</Paragraphs>
  <Slides>18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Bookman Old Style</vt:lpstr>
      <vt:lpstr>Calibri</vt:lpstr>
      <vt:lpstr>Cambria</vt:lpstr>
      <vt:lpstr>Gill Sans MT</vt:lpstr>
      <vt:lpstr>New Century Schoolbook</vt:lpstr>
      <vt:lpstr>Times New Roman</vt:lpstr>
      <vt:lpstr>Wingdings</vt:lpstr>
      <vt:lpstr>Wingdings 3</vt:lpstr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User</cp:lastModifiedBy>
  <cp:revision>135</cp:revision>
  <dcterms:created xsi:type="dcterms:W3CDTF">2019-12-16T05:16:14Z</dcterms:created>
  <dcterms:modified xsi:type="dcterms:W3CDTF">2021-12-16T10:06:46Z</dcterms:modified>
</cp:coreProperties>
</file>